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6" r:id="rId1"/>
  </p:sldMasterIdLst>
  <p:notesMasterIdLst>
    <p:notesMasterId r:id="rId24"/>
  </p:notesMasterIdLst>
  <p:sldIdLst>
    <p:sldId id="256" r:id="rId2"/>
    <p:sldId id="276" r:id="rId3"/>
    <p:sldId id="257" r:id="rId4"/>
    <p:sldId id="265" r:id="rId5"/>
    <p:sldId id="266" r:id="rId6"/>
    <p:sldId id="267" r:id="rId7"/>
    <p:sldId id="269" r:id="rId8"/>
    <p:sldId id="271" r:id="rId9"/>
    <p:sldId id="273" r:id="rId10"/>
    <p:sldId id="274" r:id="rId11"/>
    <p:sldId id="275" r:id="rId12"/>
    <p:sldId id="261" r:id="rId13"/>
    <p:sldId id="263" r:id="rId14"/>
    <p:sldId id="258" r:id="rId15"/>
    <p:sldId id="259" r:id="rId16"/>
    <p:sldId id="262" r:id="rId17"/>
    <p:sldId id="264" r:id="rId18"/>
    <p:sldId id="277" r:id="rId19"/>
    <p:sldId id="278" r:id="rId20"/>
    <p:sldId id="279" r:id="rId21"/>
    <p:sldId id="280" r:id="rId22"/>
    <p:sldId id="260"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8" d="100"/>
          <a:sy n="58" d="100"/>
        </p:scale>
        <p:origin x="1520"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EBA89A-48AF-4EEC-B577-47ED277E9A0E}" type="datetimeFigureOut">
              <a:rPr lang="en-US"/>
              <a:t>12/1/2015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2537-EE06-4201-ACBE-2304C0141640}" type="slidenum">
              <a:rPr lang="en-US"/>
              <a:t>‹#›</a:t>
            </a:fld>
            <a:endParaRPr lang="en-US"/>
          </a:p>
        </p:txBody>
      </p:sp>
    </p:spTree>
    <p:extLst>
      <p:ext uri="{BB962C8B-B14F-4D97-AF65-F5344CB8AC3E}">
        <p14:creationId xmlns:p14="http://schemas.microsoft.com/office/powerpoint/2010/main" val="891063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1</a:t>
            </a:fld>
            <a:endParaRPr lang="en-US"/>
          </a:p>
        </p:txBody>
      </p:sp>
    </p:spTree>
    <p:extLst>
      <p:ext uri="{BB962C8B-B14F-4D97-AF65-F5344CB8AC3E}">
        <p14:creationId xmlns:p14="http://schemas.microsoft.com/office/powerpoint/2010/main" val="4202227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10</a:t>
            </a:fld>
            <a:endParaRPr lang="en-US"/>
          </a:p>
        </p:txBody>
      </p:sp>
    </p:spTree>
    <p:extLst>
      <p:ext uri="{BB962C8B-B14F-4D97-AF65-F5344CB8AC3E}">
        <p14:creationId xmlns:p14="http://schemas.microsoft.com/office/powerpoint/2010/main" val="3728157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11</a:t>
            </a:fld>
            <a:endParaRPr lang="en-US"/>
          </a:p>
        </p:txBody>
      </p:sp>
    </p:spTree>
    <p:extLst>
      <p:ext uri="{BB962C8B-B14F-4D97-AF65-F5344CB8AC3E}">
        <p14:creationId xmlns:p14="http://schemas.microsoft.com/office/powerpoint/2010/main" val="1612907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onstantia"/>
              </a:rPr>
              <a:t>Put beetles in dog bowl on top of bucket inside the trash can. If they fly out, they fall into the bottom of the trash can </a:t>
            </a:r>
          </a:p>
        </p:txBody>
      </p:sp>
      <p:sp>
        <p:nvSpPr>
          <p:cNvPr id="4" name="Slide Number Placeholder 3"/>
          <p:cNvSpPr>
            <a:spLocks noGrp="1"/>
          </p:cNvSpPr>
          <p:nvPr>
            <p:ph type="sldNum" sz="quarter" idx="10"/>
          </p:nvPr>
        </p:nvSpPr>
        <p:spPr/>
        <p:txBody>
          <a:bodyPr/>
          <a:lstStyle/>
          <a:p>
            <a:fld id="{8D182537-EE06-4201-ACBE-2304C0141640}" type="slidenum">
              <a:rPr lang="en-US"/>
              <a:t>12</a:t>
            </a:fld>
            <a:endParaRPr lang="en-US"/>
          </a:p>
        </p:txBody>
      </p:sp>
    </p:spTree>
    <p:extLst>
      <p:ext uri="{BB962C8B-B14F-4D97-AF65-F5344CB8AC3E}">
        <p14:creationId xmlns:p14="http://schemas.microsoft.com/office/powerpoint/2010/main" val="2487591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onstantia"/>
              </a:rPr>
              <a:t>Give beetles ID numbers and  record mass, sex, and elytra dimensions...important later on! Attach transmitters with hot-melt glue.</a:t>
            </a:r>
          </a:p>
        </p:txBody>
      </p:sp>
      <p:sp>
        <p:nvSpPr>
          <p:cNvPr id="4" name="Slide Number Placeholder 3"/>
          <p:cNvSpPr>
            <a:spLocks noGrp="1"/>
          </p:cNvSpPr>
          <p:nvPr>
            <p:ph type="sldNum" sz="quarter" idx="10"/>
          </p:nvPr>
        </p:nvSpPr>
        <p:spPr/>
        <p:txBody>
          <a:bodyPr/>
          <a:lstStyle/>
          <a:p>
            <a:fld id="{8D182537-EE06-4201-ACBE-2304C0141640}" type="slidenum">
              <a:rPr lang="en-US"/>
              <a:t>13</a:t>
            </a:fld>
            <a:endParaRPr lang="en-US"/>
          </a:p>
        </p:txBody>
      </p:sp>
    </p:spTree>
    <p:extLst>
      <p:ext uri="{BB962C8B-B14F-4D97-AF65-F5344CB8AC3E}">
        <p14:creationId xmlns:p14="http://schemas.microsoft.com/office/powerpoint/2010/main" val="3399976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onstantia"/>
              </a:rPr>
              <a:t>Roughly triangular with ocean on one side, forest on another, wetlands on the third, and grassy fields in the middle​</a:t>
            </a:r>
          </a:p>
        </p:txBody>
      </p:sp>
      <p:sp>
        <p:nvSpPr>
          <p:cNvPr id="4" name="Slide Number Placeholder 3"/>
          <p:cNvSpPr>
            <a:spLocks noGrp="1"/>
          </p:cNvSpPr>
          <p:nvPr>
            <p:ph type="sldNum" sz="quarter" idx="10"/>
          </p:nvPr>
        </p:nvSpPr>
        <p:spPr/>
        <p:txBody>
          <a:bodyPr/>
          <a:lstStyle/>
          <a:p>
            <a:fld id="{8D182537-EE06-4201-ACBE-2304C0141640}" type="slidenum">
              <a:rPr lang="en-US"/>
              <a:t>14</a:t>
            </a:fld>
            <a:endParaRPr lang="en-US"/>
          </a:p>
        </p:txBody>
      </p:sp>
    </p:spTree>
    <p:extLst>
      <p:ext uri="{BB962C8B-B14F-4D97-AF65-F5344CB8AC3E}">
        <p14:creationId xmlns:p14="http://schemas.microsoft.com/office/powerpoint/2010/main" val="2780445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FFFF"/>
                </a:solidFill>
                <a:latin typeface="Constantia"/>
              </a:rPr>
              <a:t>F</a:t>
            </a:r>
            <a:r>
              <a:rPr lang="en-US">
                <a:latin typeface="Constantia"/>
              </a:rPr>
              <a:t>armland including some brushy forest as well as open fields bordered by residential area.</a:t>
            </a:r>
          </a:p>
        </p:txBody>
      </p:sp>
      <p:sp>
        <p:nvSpPr>
          <p:cNvPr id="4" name="Slide Number Placeholder 3"/>
          <p:cNvSpPr>
            <a:spLocks noGrp="1"/>
          </p:cNvSpPr>
          <p:nvPr>
            <p:ph type="sldNum" sz="quarter" idx="10"/>
          </p:nvPr>
        </p:nvSpPr>
        <p:spPr/>
        <p:txBody>
          <a:bodyPr/>
          <a:lstStyle/>
          <a:p>
            <a:fld id="{8D182537-EE06-4201-ACBE-2304C0141640}" type="slidenum">
              <a:rPr lang="en-US"/>
              <a:t>15</a:t>
            </a:fld>
            <a:endParaRPr lang="en-US"/>
          </a:p>
        </p:txBody>
      </p:sp>
    </p:spTree>
    <p:extLst>
      <p:ext uri="{BB962C8B-B14F-4D97-AF65-F5344CB8AC3E}">
        <p14:creationId xmlns:p14="http://schemas.microsoft.com/office/powerpoint/2010/main" val="1617268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atin typeface="Constantia"/>
              </a:rPr>
              <a:t>Released at night​</a:t>
            </a:r>
          </a:p>
          <a:p>
            <a:pPr marL="171450" indent="-171450">
              <a:buFont typeface="Arial" panose="020B0604020202020204" pitchFamily="34" charset="0"/>
              <a:buChar char="•"/>
            </a:pPr>
            <a:r>
              <a:rPr lang="en-US">
                <a:latin typeface="Constantia"/>
              </a:rPr>
              <a:t>Each person equipped with Yagi receiver and GPS unit​</a:t>
            </a:r>
          </a:p>
          <a:p>
            <a:pPr marL="171450" indent="-171450">
              <a:buFont typeface="Arial" panose="020B0604020202020204" pitchFamily="34" charset="0"/>
              <a:buChar char="•"/>
            </a:pPr>
            <a:r>
              <a:rPr lang="en-US">
                <a:latin typeface="Constantia"/>
              </a:rPr>
              <a:t>Watched beetles with an infrared camera to see if they were warming up​</a:t>
            </a:r>
          </a:p>
          <a:p>
            <a:pPr marL="171450" indent="-171450">
              <a:buFont typeface="Arial" panose="020B0604020202020204" pitchFamily="34" charset="0"/>
              <a:buChar char="•"/>
            </a:pPr>
            <a:r>
              <a:rPr lang="en-US">
                <a:latin typeface="Constantia"/>
              </a:rPr>
              <a:t>Let them take off, record starting location.​</a:t>
            </a:r>
          </a:p>
          <a:p>
            <a:pPr marL="171450" indent="-171450">
              <a:buFont typeface="Arial" panose="020B0604020202020204" pitchFamily="34" charset="0"/>
              <a:buChar char="•"/>
            </a:pPr>
            <a:r>
              <a:rPr lang="en-US">
                <a:latin typeface="Constantia"/>
              </a:rPr>
              <a:t>Begin the chase!​</a:t>
            </a:r>
          </a:p>
        </p:txBody>
      </p:sp>
      <p:sp>
        <p:nvSpPr>
          <p:cNvPr id="4" name="Slide Number Placeholder 3"/>
          <p:cNvSpPr>
            <a:spLocks noGrp="1"/>
          </p:cNvSpPr>
          <p:nvPr>
            <p:ph type="sldNum" sz="quarter" idx="10"/>
          </p:nvPr>
        </p:nvSpPr>
        <p:spPr/>
        <p:txBody>
          <a:bodyPr/>
          <a:lstStyle/>
          <a:p>
            <a:fld id="{8D182537-EE06-4201-ACBE-2304C0141640}" type="slidenum">
              <a:rPr lang="en-US"/>
              <a:t>16</a:t>
            </a:fld>
            <a:endParaRPr lang="en-US"/>
          </a:p>
        </p:txBody>
      </p:sp>
    </p:spTree>
    <p:extLst>
      <p:ext uri="{BB962C8B-B14F-4D97-AF65-F5344CB8AC3E}">
        <p14:creationId xmlns:p14="http://schemas.microsoft.com/office/powerpoint/2010/main" val="667663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17</a:t>
            </a:fld>
            <a:endParaRPr lang="en-US"/>
          </a:p>
        </p:txBody>
      </p:sp>
    </p:spTree>
    <p:extLst>
      <p:ext uri="{BB962C8B-B14F-4D97-AF65-F5344CB8AC3E}">
        <p14:creationId xmlns:p14="http://schemas.microsoft.com/office/powerpoint/2010/main" val="687317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18</a:t>
            </a:fld>
            <a:endParaRPr lang="en-US"/>
          </a:p>
        </p:txBody>
      </p:sp>
    </p:spTree>
    <p:extLst>
      <p:ext uri="{BB962C8B-B14F-4D97-AF65-F5344CB8AC3E}">
        <p14:creationId xmlns:p14="http://schemas.microsoft.com/office/powerpoint/2010/main" val="1755830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19</a:t>
            </a:fld>
            <a:endParaRPr lang="en-US"/>
          </a:p>
        </p:txBody>
      </p:sp>
    </p:spTree>
    <p:extLst>
      <p:ext uri="{BB962C8B-B14F-4D97-AF65-F5344CB8AC3E}">
        <p14:creationId xmlns:p14="http://schemas.microsoft.com/office/powerpoint/2010/main" val="3173106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2</a:t>
            </a:fld>
            <a:endParaRPr lang="en-US"/>
          </a:p>
        </p:txBody>
      </p:sp>
    </p:spTree>
    <p:extLst>
      <p:ext uri="{BB962C8B-B14F-4D97-AF65-F5344CB8AC3E}">
        <p14:creationId xmlns:p14="http://schemas.microsoft.com/office/powerpoint/2010/main" val="3563002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Arial"/>
              </a:rPr>
              <a:t>Figure X</a:t>
            </a:r>
            <a:r>
              <a:rPr lang="en-US">
                <a:latin typeface="Arial"/>
              </a:rPr>
              <a:t>. Radio tracked coconut rhinoceros beetles grouped by microhabitat of discovery location. (A) Numbers of beetles tracked to different microhabitats including an indication of percent emergence weight.  (B) Percentage emergence weight of beetles (mean ± SE) grouped by microhabitat.  Lower case letters represent significant differences (p &lt; 0.05) between beetles found in different microhabitats (Tukey’s HSD).  Greek letters represent significant differences between beetles tracked to arboreal microhabitats (&gt; 1 m above ground) or soil-associated microhabitats (&lt; 1 m above ground) (t-test, p &lt; 0.001). ​</a:t>
            </a:r>
          </a:p>
        </p:txBody>
      </p:sp>
      <p:sp>
        <p:nvSpPr>
          <p:cNvPr id="4" name="Slide Number Placeholder 3"/>
          <p:cNvSpPr>
            <a:spLocks noGrp="1"/>
          </p:cNvSpPr>
          <p:nvPr>
            <p:ph type="sldNum" sz="quarter" idx="10"/>
          </p:nvPr>
        </p:nvSpPr>
        <p:spPr/>
        <p:txBody>
          <a:bodyPr/>
          <a:lstStyle/>
          <a:p>
            <a:fld id="{8D182537-EE06-4201-ACBE-2304C0141640}" type="slidenum">
              <a:rPr lang="en-US"/>
              <a:t>20</a:t>
            </a:fld>
            <a:endParaRPr lang="en-US"/>
          </a:p>
        </p:txBody>
      </p:sp>
    </p:spTree>
    <p:extLst>
      <p:ext uri="{BB962C8B-B14F-4D97-AF65-F5344CB8AC3E}">
        <p14:creationId xmlns:p14="http://schemas.microsoft.com/office/powerpoint/2010/main" val="168126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21</a:t>
            </a:fld>
            <a:endParaRPr lang="en-US"/>
          </a:p>
        </p:txBody>
      </p:sp>
    </p:spTree>
    <p:extLst>
      <p:ext uri="{BB962C8B-B14F-4D97-AF65-F5344CB8AC3E}">
        <p14:creationId xmlns:p14="http://schemas.microsoft.com/office/powerpoint/2010/main" val="159697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22</a:t>
            </a:fld>
            <a:endParaRPr lang="en-US"/>
          </a:p>
        </p:txBody>
      </p:sp>
    </p:spTree>
    <p:extLst>
      <p:ext uri="{BB962C8B-B14F-4D97-AF65-F5344CB8AC3E}">
        <p14:creationId xmlns:p14="http://schemas.microsoft.com/office/powerpoint/2010/main" val="1193914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182537-EE06-4201-ACBE-2304C0141640}" type="slidenum">
              <a:rPr lang="en-US"/>
              <a:t>3</a:t>
            </a:fld>
            <a:endParaRPr lang="en-US"/>
          </a:p>
        </p:txBody>
      </p:sp>
    </p:spTree>
    <p:extLst>
      <p:ext uri="{BB962C8B-B14F-4D97-AF65-F5344CB8AC3E}">
        <p14:creationId xmlns:p14="http://schemas.microsoft.com/office/powerpoint/2010/main" val="3816559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4</a:t>
            </a:fld>
            <a:endParaRPr lang="en-US"/>
          </a:p>
        </p:txBody>
      </p:sp>
    </p:spTree>
    <p:extLst>
      <p:ext uri="{BB962C8B-B14F-4D97-AF65-F5344CB8AC3E}">
        <p14:creationId xmlns:p14="http://schemas.microsoft.com/office/powerpoint/2010/main" val="3641819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5</a:t>
            </a:fld>
            <a:endParaRPr lang="en-US"/>
          </a:p>
        </p:txBody>
      </p:sp>
    </p:spTree>
    <p:extLst>
      <p:ext uri="{BB962C8B-B14F-4D97-AF65-F5344CB8AC3E}">
        <p14:creationId xmlns:p14="http://schemas.microsoft.com/office/powerpoint/2010/main" val="3659767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6</a:t>
            </a:fld>
            <a:endParaRPr lang="en-US"/>
          </a:p>
        </p:txBody>
      </p:sp>
    </p:spTree>
    <p:extLst>
      <p:ext uri="{BB962C8B-B14F-4D97-AF65-F5344CB8AC3E}">
        <p14:creationId xmlns:p14="http://schemas.microsoft.com/office/powerpoint/2010/main" val="1266657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7</a:t>
            </a:fld>
            <a:endParaRPr lang="en-US"/>
          </a:p>
        </p:txBody>
      </p:sp>
    </p:spTree>
    <p:extLst>
      <p:ext uri="{BB962C8B-B14F-4D97-AF65-F5344CB8AC3E}">
        <p14:creationId xmlns:p14="http://schemas.microsoft.com/office/powerpoint/2010/main" val="3167360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8</a:t>
            </a:fld>
            <a:endParaRPr lang="en-US"/>
          </a:p>
        </p:txBody>
      </p:sp>
    </p:spTree>
    <p:extLst>
      <p:ext uri="{BB962C8B-B14F-4D97-AF65-F5344CB8AC3E}">
        <p14:creationId xmlns:p14="http://schemas.microsoft.com/office/powerpoint/2010/main" val="2555312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182537-EE06-4201-ACBE-2304C0141640}" type="slidenum">
              <a:rPr lang="en-US"/>
              <a:t>9</a:t>
            </a:fld>
            <a:endParaRPr lang="en-US"/>
          </a:p>
        </p:txBody>
      </p:sp>
    </p:spTree>
    <p:extLst>
      <p:ext uri="{BB962C8B-B14F-4D97-AF65-F5344CB8AC3E}">
        <p14:creationId xmlns:p14="http://schemas.microsoft.com/office/powerpoint/2010/main" val="1885475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985854C2-88CE-B64D-A280-F8FE944DC632}" type="datetimeFigureOut">
              <a:rPr lang="en-US" smtClean="0"/>
              <a:t>12/1/2015</a:t>
            </a:fld>
            <a:endParaRPr lang="en-US"/>
          </a:p>
        </p:txBody>
      </p:sp>
      <p:sp>
        <p:nvSpPr>
          <p:cNvPr id="16" name="Slide Number Placeholder 15"/>
          <p:cNvSpPr>
            <a:spLocks noGrp="1"/>
          </p:cNvSpPr>
          <p:nvPr>
            <p:ph type="sldNum" sz="quarter" idx="11"/>
          </p:nvPr>
        </p:nvSpPr>
        <p:spPr/>
        <p:txBody>
          <a:bodyPr/>
          <a:lstStyle/>
          <a:p>
            <a:fld id="{886BB73A-582F-4420-9A14-CB10A2B2E5E8}"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5854C2-88CE-B64D-A280-F8FE944DC632}"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E1E7B-E3C6-414D-AB8B-003770689F0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5854C2-88CE-B64D-A280-F8FE944DC632}"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E1E7B-E3C6-414D-AB8B-003770689F0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985854C2-88CE-B64D-A280-F8FE944DC632}" type="datetimeFigureOut">
              <a:rPr lang="en-US" smtClean="0"/>
              <a:t>12/1/2015</a:t>
            </a:fld>
            <a:endParaRPr lang="en-US"/>
          </a:p>
        </p:txBody>
      </p:sp>
      <p:sp>
        <p:nvSpPr>
          <p:cNvPr id="15" name="Slide Number Placeholder 14"/>
          <p:cNvSpPr>
            <a:spLocks noGrp="1"/>
          </p:cNvSpPr>
          <p:nvPr>
            <p:ph type="sldNum" sz="quarter" idx="15"/>
          </p:nvPr>
        </p:nvSpPr>
        <p:spPr/>
        <p:txBody>
          <a:bodyPr/>
          <a:lstStyle>
            <a:lvl1pPr algn="ctr">
              <a:defRPr/>
            </a:lvl1pPr>
          </a:lstStyle>
          <a:p>
            <a:fld id="{A16E1E7B-E3C6-414D-AB8B-003770689F09}" type="slidenum">
              <a:rPr lang="en-US" smtClean="0"/>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5854C2-88CE-B64D-A280-F8FE944DC632}"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6E1E7B-E3C6-414D-AB8B-003770689F09}" type="slidenum">
              <a:rPr lang="en-US" smtClean="0"/>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85854C2-88CE-B64D-A280-F8FE944DC632}" type="datetimeFigureOut">
              <a:rPr lang="en-US" smtClean="0"/>
              <a:t>12/1/2015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6E1E7B-E3C6-414D-AB8B-003770689F09}"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A16E1E7B-E3C6-414D-AB8B-003770689F09}" type="slidenum">
              <a:rPr lang="en-US" smtClean="0"/>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985854C2-88CE-B64D-A280-F8FE944DC632}" type="datetimeFigureOut">
              <a:rPr lang="en-US" smtClean="0"/>
              <a:t>12/1/2015</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85854C2-88CE-B64D-A280-F8FE944DC632}" type="datetimeFigureOut">
              <a:rPr lang="en-US" smtClean="0"/>
              <a:t>12/1/2015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6E1E7B-E3C6-414D-AB8B-003770689F09}" type="slidenum">
              <a:rPr lang="en-US" smtClean="0"/>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5854C2-88CE-B64D-A280-F8FE944DC632}" type="datetimeFigureOut">
              <a:rPr lang="en-US" smtClean="0"/>
              <a:t>12/1/2015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6E1E7B-E3C6-414D-AB8B-003770689F0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985854C2-88CE-B64D-A280-F8FE944DC632}" type="datetimeFigureOut">
              <a:rPr lang="en-US" smtClean="0"/>
              <a:t>12/1/2015</a:t>
            </a:fld>
            <a:endParaRPr lang="en-US"/>
          </a:p>
        </p:txBody>
      </p:sp>
      <p:sp>
        <p:nvSpPr>
          <p:cNvPr id="9" name="Slide Number Placeholder 8"/>
          <p:cNvSpPr>
            <a:spLocks noGrp="1"/>
          </p:cNvSpPr>
          <p:nvPr>
            <p:ph type="sldNum" sz="quarter" idx="15"/>
          </p:nvPr>
        </p:nvSpPr>
        <p:spPr/>
        <p:txBody>
          <a:bodyPr/>
          <a:lstStyle/>
          <a:p>
            <a:fld id="{A16E1E7B-E3C6-414D-AB8B-003770689F09}" type="slidenum">
              <a:rPr lang="en-US" smtClean="0"/>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Drag picture to placeholder or click icon to add</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985854C2-88CE-B64D-A280-F8FE944DC632}" type="datetimeFigureOut">
              <a:rPr lang="en-US" smtClean="0"/>
              <a:t>12/1/2015</a:t>
            </a:fld>
            <a:endParaRPr lang="en-US"/>
          </a:p>
        </p:txBody>
      </p:sp>
      <p:sp>
        <p:nvSpPr>
          <p:cNvPr id="9" name="Slide Number Placeholder 8"/>
          <p:cNvSpPr>
            <a:spLocks noGrp="1"/>
          </p:cNvSpPr>
          <p:nvPr>
            <p:ph type="sldNum" sz="quarter" idx="11"/>
          </p:nvPr>
        </p:nvSpPr>
        <p:spPr/>
        <p:txBody>
          <a:bodyPr/>
          <a:lstStyle/>
          <a:p>
            <a:fld id="{A16E1E7B-E3C6-414D-AB8B-003770689F09}"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985854C2-88CE-B64D-A280-F8FE944DC632}" type="datetimeFigureOut">
              <a:rPr lang="en-US" smtClean="0"/>
              <a:t>12/1/2015</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A16E1E7B-E3C6-414D-AB8B-003770689F09}" type="slidenum">
              <a:rPr lang="en-US" smtClean="0"/>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vert="horz" anchor="t">
            <a:noAutofit/>
          </a:bodyPr>
          <a:lstStyle/>
          <a:p>
            <a:r>
              <a:rPr lang="en-US" dirty="0"/>
              <a:t>Discovering Cryptic Breeding Sites by Radio-tracking Coconut Rhinoceros Beetles</a:t>
            </a:r>
          </a:p>
        </p:txBody>
      </p:sp>
      <p:sp>
        <p:nvSpPr>
          <p:cNvPr id="2" name="Title 1"/>
          <p:cNvSpPr>
            <a:spLocks noGrp="1"/>
          </p:cNvSpPr>
          <p:nvPr>
            <p:ph type="ctrTitle"/>
          </p:nvPr>
        </p:nvSpPr>
        <p:spPr/>
        <p:txBody>
          <a:bodyPr/>
          <a:lstStyle/>
          <a:p>
            <a:r>
              <a:rPr lang="en-US" dirty="0"/>
              <a:t>Judas Beetles</a:t>
            </a:r>
          </a:p>
        </p:txBody>
      </p:sp>
      <p:pic>
        <p:nvPicPr>
          <p:cNvPr id="4" name="Picture 4" descr="http://www.thenyoudiscover.com/nsimages/guamislandstick.jpe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4324" b="2703"/>
          <a:stretch/>
        </p:blipFill>
        <p:spPr bwMode="auto">
          <a:xfrm>
            <a:off x="-561417" y="423204"/>
            <a:ext cx="5286375" cy="32766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9060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513806" y="1524000"/>
            <a:ext cx="6116387" cy="4572000"/>
          </a:xfrm>
          <a:prstGeom prst="rect">
            <a:avLst/>
          </a:prstGeom>
        </p:spPr>
      </p:pic>
      <p:sp>
        <p:nvSpPr>
          <p:cNvPr id="3" name="Title 2"/>
          <p:cNvSpPr>
            <a:spLocks noGrp="1"/>
          </p:cNvSpPr>
          <p:nvPr>
            <p:ph type="title"/>
          </p:nvPr>
        </p:nvSpPr>
        <p:spPr/>
        <p:txBody>
          <a:bodyPr/>
          <a:lstStyle/>
          <a:p>
            <a:r>
              <a:rPr lang="en-US" dirty="0" smtClean="0"/>
              <a:t>Our Project is Better!</a:t>
            </a:r>
            <a:endParaRPr lang="en-US" dirty="0"/>
          </a:p>
        </p:txBody>
      </p:sp>
    </p:spTree>
    <p:extLst>
      <p:ext uri="{BB962C8B-B14F-4D97-AF65-F5344CB8AC3E}">
        <p14:creationId xmlns:p14="http://schemas.microsoft.com/office/powerpoint/2010/main" val="1028528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Project is Better!</a:t>
            </a:r>
            <a:endParaRPr lang="en-US" dirty="0"/>
          </a:p>
        </p:txBody>
      </p:sp>
      <p:sp>
        <p:nvSpPr>
          <p:cNvPr id="2" name="Content Placeholder 1"/>
          <p:cNvSpPr>
            <a:spLocks noGrp="1"/>
          </p:cNvSpPr>
          <p:nvPr>
            <p:ph idx="1"/>
          </p:nvPr>
        </p:nvSpPr>
        <p:spPr/>
        <p:txBody>
          <a:bodyPr vert="horz" anchor="t">
            <a:normAutofit/>
          </a:bodyPr>
          <a:lstStyle/>
          <a:p>
            <a:r>
              <a:rPr lang="en-US" sz="3200" dirty="0"/>
              <a:t>Judas Beetles!</a:t>
            </a:r>
          </a:p>
          <a:p>
            <a:pPr lvl="1"/>
            <a:r>
              <a:rPr lang="en-US" sz="3000" dirty="0">
                <a:solidFill>
                  <a:srgbClr val="FFFFFF"/>
                </a:solidFill>
              </a:rPr>
              <a:t>The use of conspecifics makes more evolutionary sense</a:t>
            </a:r>
          </a:p>
          <a:p>
            <a:endParaRPr lang="en-US" sz="3200" dirty="0"/>
          </a:p>
          <a:p>
            <a:pPr lvl="1"/>
            <a:r>
              <a:rPr lang="en-US" sz="3000" dirty="0">
                <a:solidFill>
                  <a:srgbClr val="FFFFFF"/>
                </a:solidFill>
              </a:rPr>
              <a:t>CRB are the most qualified organisms to find other CRB, and we can follow them!</a:t>
            </a:r>
          </a:p>
          <a:p>
            <a:endParaRPr lang="en-US" dirty="0"/>
          </a:p>
        </p:txBody>
      </p:sp>
    </p:spTree>
    <p:extLst>
      <p:ext uri="{BB962C8B-B14F-4D97-AF65-F5344CB8AC3E}">
        <p14:creationId xmlns:p14="http://schemas.microsoft.com/office/powerpoint/2010/main" val="46516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0886" y="152400"/>
            <a:ext cx="4713898" cy="1290883"/>
          </a:xfrm>
        </p:spPr>
        <p:txBody>
          <a:bodyPr>
            <a:normAutofit fontScale="90000"/>
          </a:bodyPr>
          <a:lstStyle/>
          <a:p>
            <a:pPr algn="ctr"/>
            <a:r>
              <a:rPr lang="en-US" b="1" dirty="0" smtClean="0"/>
              <a:t>How?</a:t>
            </a:r>
            <a:r>
              <a:rPr lang="en-US" dirty="0" smtClean="0"/>
              <a:t/>
            </a:r>
            <a:br>
              <a:rPr lang="en-US" dirty="0" smtClean="0"/>
            </a:br>
            <a:r>
              <a:rPr lang="en-US" sz="2200" b="1" dirty="0" smtClean="0"/>
              <a:t>Step 1: Get beetles for experimentation</a:t>
            </a:r>
            <a:endParaRPr lang="en-US" sz="2200" b="1" dirty="0"/>
          </a:p>
        </p:txBody>
      </p:sp>
      <p:pic>
        <p:nvPicPr>
          <p:cNvPr id="4" name="Picture 3" descr="bucket tr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80239"/>
            <a:ext cx="1890129" cy="2499499"/>
          </a:xfrm>
          <a:prstGeom prst="rect">
            <a:avLst/>
          </a:prstGeom>
        </p:spPr>
      </p:pic>
      <p:sp>
        <p:nvSpPr>
          <p:cNvPr id="5" name="Left Arrow 4"/>
          <p:cNvSpPr/>
          <p:nvPr/>
        </p:nvSpPr>
        <p:spPr>
          <a:xfrm>
            <a:off x="1577712" y="2267065"/>
            <a:ext cx="769617" cy="299966"/>
          </a:xfrm>
          <a:prstGeom prst="lef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347329" y="2190090"/>
            <a:ext cx="1269868" cy="369332"/>
          </a:xfrm>
          <a:prstGeom prst="rect">
            <a:avLst/>
          </a:prstGeom>
          <a:noFill/>
        </p:spPr>
        <p:txBody>
          <a:bodyPr wrap="square" rtlCol="0">
            <a:spAutoFit/>
          </a:bodyPr>
          <a:lstStyle/>
          <a:p>
            <a:r>
              <a:rPr lang="en-US" dirty="0" err="1" smtClean="0"/>
              <a:t>Orytcylure</a:t>
            </a:r>
            <a:endParaRPr lang="en-US" dirty="0"/>
          </a:p>
        </p:txBody>
      </p:sp>
      <p:sp>
        <p:nvSpPr>
          <p:cNvPr id="7" name="TextBox 6"/>
          <p:cNvSpPr txBox="1"/>
          <p:nvPr/>
        </p:nvSpPr>
        <p:spPr>
          <a:xfrm>
            <a:off x="514920" y="4418667"/>
            <a:ext cx="1635434" cy="646331"/>
          </a:xfrm>
          <a:prstGeom prst="rect">
            <a:avLst/>
          </a:prstGeom>
          <a:noFill/>
        </p:spPr>
        <p:txBody>
          <a:bodyPr wrap="square" rtlCol="0">
            <a:spAutoFit/>
          </a:bodyPr>
          <a:lstStyle/>
          <a:p>
            <a:r>
              <a:rPr lang="en-US" dirty="0" smtClean="0"/>
              <a:t>First: Catch beetles</a:t>
            </a:r>
            <a:endParaRPr lang="en-US" dirty="0"/>
          </a:p>
        </p:txBody>
      </p:sp>
      <p:pic>
        <p:nvPicPr>
          <p:cNvPr id="8" name="Picture 7" descr="trashc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312" y="3836459"/>
            <a:ext cx="1975491" cy="2457078"/>
          </a:xfrm>
          <a:prstGeom prst="rect">
            <a:avLst/>
          </a:prstGeom>
        </p:spPr>
      </p:pic>
      <p:pic>
        <p:nvPicPr>
          <p:cNvPr id="9" name="Picture 8" descr="dogbow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4312" y="616242"/>
            <a:ext cx="1021670" cy="1021670"/>
          </a:xfrm>
          <a:prstGeom prst="rect">
            <a:avLst/>
          </a:prstGeom>
        </p:spPr>
      </p:pic>
      <p:pic>
        <p:nvPicPr>
          <p:cNvPr id="10" name="Picture 9" descr="bucke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26483" y="1926454"/>
            <a:ext cx="1480796" cy="1480796"/>
          </a:xfrm>
          <a:prstGeom prst="rect">
            <a:avLst/>
          </a:prstGeom>
        </p:spPr>
      </p:pic>
      <p:sp>
        <p:nvSpPr>
          <p:cNvPr id="12" name="Bent Arrow 11"/>
          <p:cNvSpPr/>
          <p:nvPr/>
        </p:nvSpPr>
        <p:spPr>
          <a:xfrm rot="5400000">
            <a:off x="5823197" y="2647451"/>
            <a:ext cx="1173091" cy="1204926"/>
          </a:xfrm>
          <a:prstGeom prst="ben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Bent Arrow 14"/>
          <p:cNvSpPr/>
          <p:nvPr/>
        </p:nvSpPr>
        <p:spPr>
          <a:xfrm rot="16200000" flipH="1">
            <a:off x="5240050" y="882192"/>
            <a:ext cx="1021668" cy="1066856"/>
          </a:xfrm>
          <a:prstGeom prst="ben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3141038" y="4331543"/>
            <a:ext cx="2979738" cy="646331"/>
          </a:xfrm>
          <a:prstGeom prst="rect">
            <a:avLst/>
          </a:prstGeom>
          <a:noFill/>
        </p:spPr>
        <p:txBody>
          <a:bodyPr wrap="square" rtlCol="0" anchor="t">
            <a:spAutoFit/>
          </a:bodyPr>
          <a:lstStyle/>
          <a:p>
            <a:r>
              <a:rPr lang="en-US" dirty="0"/>
              <a:t>Next: Test beetles to see if they can fly. </a:t>
            </a:r>
          </a:p>
        </p:txBody>
      </p:sp>
    </p:spTree>
    <p:extLst>
      <p:ext uri="{BB962C8B-B14F-4D97-AF65-F5344CB8AC3E}">
        <p14:creationId xmlns:p14="http://schemas.microsoft.com/office/powerpoint/2010/main" val="32749664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2569"/>
            <a:ext cx="8229600" cy="1219200"/>
          </a:xfrm>
        </p:spPr>
        <p:txBody>
          <a:bodyPr>
            <a:normAutofit/>
          </a:bodyPr>
          <a:lstStyle/>
          <a:p>
            <a:r>
              <a:rPr lang="en-US" b="1" dirty="0"/>
              <a:t>How?</a:t>
            </a:r>
            <a:r>
              <a:rPr lang="en-US" dirty="0"/>
              <a:t/>
            </a:r>
            <a:br>
              <a:rPr lang="en-US" dirty="0"/>
            </a:br>
            <a:r>
              <a:rPr lang="en-US" sz="2800" b="1" dirty="0"/>
              <a:t>Step 2: Record beetle data and attach transmitters</a:t>
            </a:r>
            <a:endParaRPr lang="en-US" sz="2800"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t="12802" b="12802"/>
          <a:stretch>
            <a:fillRect/>
          </a:stretch>
        </p:blipFill>
        <p:spPr>
          <a:xfrm>
            <a:off x="3713396" y="1885890"/>
            <a:ext cx="5185047" cy="2880582"/>
          </a:xfrm>
          <a:prstGeom prst="rect">
            <a:avLst/>
          </a:prstGeom>
        </p:spPr>
      </p:pic>
      <p:sp>
        <p:nvSpPr>
          <p:cNvPr id="5" name="Right Arrow 4"/>
          <p:cNvSpPr/>
          <p:nvPr/>
        </p:nvSpPr>
        <p:spPr>
          <a:xfrm rot="19652385">
            <a:off x="3855920" y="4067033"/>
            <a:ext cx="2967866" cy="767683"/>
          </a:xfrm>
          <a:prstGeom prst="rightArrow">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269866" y="5042054"/>
            <a:ext cx="2982261" cy="923330"/>
          </a:xfrm>
          <a:prstGeom prst="rect">
            <a:avLst/>
          </a:prstGeom>
          <a:noFill/>
        </p:spPr>
        <p:txBody>
          <a:bodyPr wrap="square" rtlCol="0">
            <a:spAutoFit/>
          </a:bodyPr>
          <a:lstStyle/>
          <a:p>
            <a:r>
              <a:rPr lang="en-US" dirty="0" smtClean="0"/>
              <a:t>Unique ID number engraved on elytra with a high power laser</a:t>
            </a:r>
            <a:endParaRPr lang="en-US" dirty="0"/>
          </a:p>
        </p:txBody>
      </p:sp>
      <p:sp>
        <p:nvSpPr>
          <p:cNvPr id="7" name="TextBox 6"/>
          <p:cNvSpPr txBox="1"/>
          <p:nvPr/>
        </p:nvSpPr>
        <p:spPr>
          <a:xfrm>
            <a:off x="1269866" y="3330554"/>
            <a:ext cx="1808598" cy="646331"/>
          </a:xfrm>
          <a:prstGeom prst="rect">
            <a:avLst/>
          </a:prstGeom>
          <a:noFill/>
        </p:spPr>
        <p:txBody>
          <a:bodyPr wrap="square" rtlCol="0">
            <a:spAutoFit/>
          </a:bodyPr>
          <a:lstStyle/>
          <a:p>
            <a:endParaRPr lang="en-US" dirty="0" smtClean="0"/>
          </a:p>
          <a:p>
            <a:endParaRPr lang="en-US" dirty="0"/>
          </a:p>
        </p:txBody>
      </p:sp>
      <p:sp>
        <p:nvSpPr>
          <p:cNvPr id="8" name="TextBox 7"/>
          <p:cNvSpPr txBox="1"/>
          <p:nvPr/>
        </p:nvSpPr>
        <p:spPr>
          <a:xfrm>
            <a:off x="711895" y="2366984"/>
            <a:ext cx="2231886" cy="369332"/>
          </a:xfrm>
          <a:prstGeom prst="rect">
            <a:avLst/>
          </a:prstGeom>
          <a:noFill/>
        </p:spPr>
        <p:txBody>
          <a:bodyPr wrap="square" rtlCol="0" anchor="t">
            <a:spAutoFit/>
          </a:bodyPr>
          <a:lstStyle/>
          <a:p>
            <a:r>
              <a:rPr lang="en-US" b="1" dirty="0"/>
              <a:t> </a:t>
            </a:r>
            <a:endParaRPr lang="en-US" dirty="0"/>
          </a:p>
        </p:txBody>
      </p:sp>
    </p:spTree>
    <p:extLst>
      <p:ext uri="{BB962C8B-B14F-4D97-AF65-F5344CB8AC3E}">
        <p14:creationId xmlns:p14="http://schemas.microsoft.com/office/powerpoint/2010/main" val="623202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7578" y="152400"/>
            <a:ext cx="5839221" cy="855911"/>
          </a:xfrm>
        </p:spPr>
        <p:txBody>
          <a:bodyPr/>
          <a:lstStyle/>
          <a:p>
            <a:pPr algn="ctr"/>
            <a:r>
              <a:rPr lang="en-US" dirty="0" smtClean="0"/>
              <a:t>Where?</a:t>
            </a:r>
            <a:endParaRPr lang="en-US" dirty="0"/>
          </a:p>
        </p:txBody>
      </p:sp>
      <p:pic>
        <p:nvPicPr>
          <p:cNvPr id="6" name="Content Placeholder 5"/>
          <p:cNvPicPr>
            <a:picLocks noGrp="1" noChangeAspect="1"/>
          </p:cNvPicPr>
          <p:nvPr>
            <p:ph idx="1"/>
          </p:nvPr>
        </p:nvPicPr>
        <p:blipFill rotWithShape="1">
          <a:blip r:embed="rId3"/>
          <a:srcRect t="1010" b="2538"/>
          <a:stretch/>
        </p:blipFill>
        <p:spPr>
          <a:xfrm>
            <a:off x="322517" y="478346"/>
            <a:ext cx="2141861" cy="2504439"/>
          </a:xfrm>
          <a:prstGeom prst="rect">
            <a:avLst/>
          </a:prstGeom>
        </p:spPr>
      </p:pic>
      <p:pic>
        <p:nvPicPr>
          <p:cNvPr id="7" name="Picture 6"/>
          <p:cNvPicPr>
            <a:picLocks noChangeAspect="1"/>
          </p:cNvPicPr>
          <p:nvPr/>
        </p:nvPicPr>
        <p:blipFill>
          <a:blip r:embed="rId4"/>
          <a:stretch>
            <a:fillRect/>
          </a:stretch>
        </p:blipFill>
        <p:spPr>
          <a:xfrm>
            <a:off x="3052530" y="1326069"/>
            <a:ext cx="5634270" cy="3985213"/>
          </a:xfrm>
          <a:prstGeom prst="rect">
            <a:avLst/>
          </a:prstGeom>
          <a:ln w="15875">
            <a:solidFill>
              <a:srgbClr val="FF0000"/>
            </a:solidFill>
          </a:ln>
        </p:spPr>
      </p:pic>
      <p:cxnSp>
        <p:nvCxnSpPr>
          <p:cNvPr id="10" name="Straight Connector 9"/>
          <p:cNvCxnSpPr/>
          <p:nvPr/>
        </p:nvCxnSpPr>
        <p:spPr>
          <a:xfrm flipV="1">
            <a:off x="1000500" y="1326069"/>
            <a:ext cx="2052030" cy="290409"/>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1000500" y="1616478"/>
            <a:ext cx="2052030" cy="3694804"/>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322516" y="5723963"/>
            <a:ext cx="8364283" cy="461665"/>
          </a:xfrm>
          <a:prstGeom prst="rect">
            <a:avLst/>
          </a:prstGeom>
          <a:noFill/>
        </p:spPr>
        <p:txBody>
          <a:bodyPr wrap="square" rtlCol="0" anchor="t">
            <a:spAutoFit/>
          </a:bodyPr>
          <a:lstStyle/>
          <a:p>
            <a:pPr algn="ctr"/>
            <a:r>
              <a:rPr lang="en-US" sz="2400" dirty="0"/>
              <a:t>Location: </a:t>
            </a:r>
            <a:r>
              <a:rPr lang="en-US" sz="2400" dirty="0" err="1"/>
              <a:t>Asan</a:t>
            </a:r>
            <a:r>
              <a:rPr lang="en-US" sz="2400" dirty="0"/>
              <a:t> Beach Park. </a:t>
            </a:r>
          </a:p>
        </p:txBody>
      </p:sp>
    </p:spTree>
    <p:extLst>
      <p:ext uri="{BB962C8B-B14F-4D97-AF65-F5344CB8AC3E}">
        <p14:creationId xmlns:p14="http://schemas.microsoft.com/office/powerpoint/2010/main" val="36653819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51628" y="152400"/>
            <a:ext cx="5435172" cy="848276"/>
          </a:xfrm>
        </p:spPr>
        <p:txBody>
          <a:bodyPr/>
          <a:lstStyle/>
          <a:p>
            <a:pPr algn="ctr"/>
            <a:r>
              <a:rPr lang="en-US" dirty="0" smtClean="0"/>
              <a:t>Where?</a:t>
            </a:r>
            <a:endParaRPr lang="en-US" dirty="0"/>
          </a:p>
        </p:txBody>
      </p:sp>
      <p:pic>
        <p:nvPicPr>
          <p:cNvPr id="4" name="Picture 3" descr="Screen Shot 2015-12-01 at 10.53.04 AM.png"/>
          <p:cNvPicPr>
            <a:picLocks noChangeAspect="1"/>
          </p:cNvPicPr>
          <p:nvPr/>
        </p:nvPicPr>
        <p:blipFill>
          <a:blip r:embed="rId3"/>
          <a:stretch>
            <a:fillRect/>
          </a:stretch>
        </p:blipFill>
        <p:spPr>
          <a:xfrm>
            <a:off x="2967038" y="1343025"/>
            <a:ext cx="4777778" cy="4103688"/>
          </a:xfrm>
          <a:prstGeom prst="rect">
            <a:avLst/>
          </a:prstGeom>
          <a:ln w="15875">
            <a:solidFill>
              <a:srgbClr val="FF0000"/>
            </a:solidFill>
          </a:ln>
        </p:spPr>
      </p:pic>
      <p:pic>
        <p:nvPicPr>
          <p:cNvPr id="5" name="Content Placeholder 5"/>
          <p:cNvPicPr>
            <a:picLocks noGrp="1" noChangeAspect="1"/>
          </p:cNvPicPr>
          <p:nvPr>
            <p:ph idx="1"/>
          </p:nvPr>
        </p:nvPicPr>
        <p:blipFill rotWithShape="1">
          <a:blip r:embed="rId4"/>
          <a:srcRect t="-9405" b="-7483"/>
          <a:stretch/>
        </p:blipFill>
        <p:spPr>
          <a:xfrm>
            <a:off x="226315" y="0"/>
            <a:ext cx="2193406" cy="3108159"/>
          </a:xfrm>
          <a:prstGeom prst="rect">
            <a:avLst/>
          </a:prstGeom>
        </p:spPr>
      </p:pic>
      <p:cxnSp>
        <p:nvCxnSpPr>
          <p:cNvPr id="6" name="Straight Connector 5"/>
          <p:cNvCxnSpPr/>
          <p:nvPr/>
        </p:nvCxnSpPr>
        <p:spPr>
          <a:xfrm>
            <a:off x="1847078" y="1173870"/>
            <a:ext cx="1090482" cy="4233631"/>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1847078" y="1173870"/>
            <a:ext cx="1090482" cy="197730"/>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164386" y="5715000"/>
            <a:ext cx="8506539" cy="461963"/>
          </a:xfrm>
          <a:prstGeom prst="rect">
            <a:avLst/>
          </a:prstGeom>
          <a:noFill/>
        </p:spPr>
        <p:txBody>
          <a:bodyPr wrap="square" rtlCol="0" anchor="t">
            <a:spAutoFit/>
          </a:bodyPr>
          <a:lstStyle/>
          <a:p>
            <a:pPr algn="ctr"/>
            <a:r>
              <a:rPr lang="en-US" sz="2400" dirty="0"/>
              <a:t>Location: Triton Farm University of Guam Research Station. </a:t>
            </a:r>
          </a:p>
        </p:txBody>
      </p:sp>
    </p:spTree>
    <p:extLst>
      <p:ext uri="{BB962C8B-B14F-4D97-AF65-F5344CB8AC3E}">
        <p14:creationId xmlns:p14="http://schemas.microsoft.com/office/powerpoint/2010/main" val="2678805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running person.png"/>
          <p:cNvPicPr>
            <a:picLocks noGrp="1" noChangeAspect="1"/>
          </p:cNvPicPr>
          <p:nvPr>
            <p:ph idx="1"/>
          </p:nvPr>
        </p:nvPicPr>
        <p:blipFill>
          <a:blip r:embed="rId3"/>
          <a:stretch>
            <a:fillRect/>
          </a:stretch>
        </p:blipFill>
        <p:spPr>
          <a:xfrm>
            <a:off x="863477" y="2250947"/>
            <a:ext cx="2309264" cy="2695575"/>
          </a:xfrm>
        </p:spPr>
      </p:pic>
      <p:sp>
        <p:nvSpPr>
          <p:cNvPr id="3" name="Title 2"/>
          <p:cNvSpPr>
            <a:spLocks noGrp="1"/>
          </p:cNvSpPr>
          <p:nvPr>
            <p:ph type="title"/>
          </p:nvPr>
        </p:nvSpPr>
        <p:spPr>
          <a:xfrm>
            <a:off x="-176597" y="87147"/>
            <a:ext cx="4507651" cy="1439863"/>
          </a:xfrm>
        </p:spPr>
        <p:txBody>
          <a:bodyPr>
            <a:normAutofit/>
          </a:bodyPr>
          <a:lstStyle/>
          <a:p>
            <a:pPr algn="ctr"/>
            <a:r>
              <a:rPr lang="en-US" dirty="0"/>
              <a:t>How?</a:t>
            </a:r>
            <a:br>
              <a:rPr lang="en-US" dirty="0"/>
            </a:br>
            <a:r>
              <a:rPr lang="en-US" sz="2800" b="1" dirty="0"/>
              <a:t>Step </a:t>
            </a:r>
            <a:r>
              <a:rPr lang="en-US" sz="2800" b="1" dirty="0" smtClean="0"/>
              <a:t>3.) Release!!!</a:t>
            </a:r>
            <a:endParaRPr lang="en-US" sz="2800" dirty="0"/>
          </a:p>
        </p:txBody>
      </p:sp>
      <p:pic>
        <p:nvPicPr>
          <p:cNvPr id="4" name="Picture 3" descr="nightwork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7446" y="3431334"/>
            <a:ext cx="3934421" cy="2950816"/>
          </a:xfrm>
          <a:prstGeom prst="rect">
            <a:avLst/>
          </a:prstGeom>
        </p:spPr>
      </p:pic>
      <p:pic>
        <p:nvPicPr>
          <p:cNvPr id="5" name="Picture 4" descr="nightwork.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3683" y="545561"/>
            <a:ext cx="3365878" cy="2524408"/>
          </a:xfrm>
          <a:prstGeom prst="rect">
            <a:avLst/>
          </a:prstGeom>
        </p:spPr>
      </p:pic>
      <p:sp>
        <p:nvSpPr>
          <p:cNvPr id="7" name="TextBox 6"/>
          <p:cNvSpPr txBox="1"/>
          <p:nvPr/>
        </p:nvSpPr>
        <p:spPr>
          <a:xfrm>
            <a:off x="405437" y="5184648"/>
            <a:ext cx="3149479" cy="461665"/>
          </a:xfrm>
          <a:prstGeom prst="rect">
            <a:avLst/>
          </a:prstGeom>
        </p:spPr>
        <p:txBody>
          <a:bodyPr rtlCol="0">
            <a:spAutoFit/>
          </a:bodyPr>
          <a:lstStyle/>
          <a:p>
            <a:pPr algn="ctr"/>
            <a:r>
              <a:rPr lang="en-US" sz="2400"/>
              <a:t>The chase is on!</a:t>
            </a:r>
            <a:endParaRPr lang="en-US" sz="2400" dirty="0"/>
          </a:p>
        </p:txBody>
      </p:sp>
    </p:spTree>
    <p:extLst>
      <p:ext uri="{BB962C8B-B14F-4D97-AF65-F5344CB8AC3E}">
        <p14:creationId xmlns:p14="http://schemas.microsoft.com/office/powerpoint/2010/main" val="456696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38480" y="1193115"/>
            <a:ext cx="3342821" cy="3821154"/>
          </a:xfrm>
        </p:spPr>
        <p:txBody>
          <a:bodyPr>
            <a:normAutofit/>
          </a:bodyPr>
          <a:lstStyle/>
          <a:p>
            <a:r>
              <a:rPr lang="en-US" sz="2000" dirty="0" smtClean="0"/>
              <a:t>After locating beetle and recording location at night, return during daylight to recover beetles.</a:t>
            </a:r>
            <a:endParaRPr lang="en-US" sz="2000" dirty="0"/>
          </a:p>
        </p:txBody>
      </p:sp>
      <p:sp>
        <p:nvSpPr>
          <p:cNvPr id="3" name="Title 2"/>
          <p:cNvSpPr>
            <a:spLocks noGrp="1"/>
          </p:cNvSpPr>
          <p:nvPr>
            <p:ph type="title"/>
          </p:nvPr>
        </p:nvSpPr>
        <p:spPr>
          <a:xfrm>
            <a:off x="3217508" y="152400"/>
            <a:ext cx="3001706" cy="1040714"/>
          </a:xfrm>
        </p:spPr>
        <p:txBody>
          <a:bodyPr>
            <a:normAutofit fontScale="90000"/>
          </a:bodyPr>
          <a:lstStyle/>
          <a:p>
            <a:pPr algn="ctr"/>
            <a:r>
              <a:rPr lang="en-US" dirty="0"/>
              <a:t>How?</a:t>
            </a:r>
            <a:br>
              <a:rPr lang="en-US" dirty="0"/>
            </a:br>
            <a:r>
              <a:rPr lang="en-US" sz="2900" b="1" dirty="0"/>
              <a:t>Step </a:t>
            </a:r>
            <a:r>
              <a:rPr lang="en-US" sz="2900" b="1" dirty="0" smtClean="0"/>
              <a:t>4.)Follow up</a:t>
            </a:r>
            <a:endParaRPr lang="en-US" sz="2900" dirty="0"/>
          </a:p>
        </p:txBody>
      </p:sp>
      <p:pic>
        <p:nvPicPr>
          <p:cNvPr id="5" name="Picture 4"/>
          <p:cNvPicPr>
            <a:picLocks noChangeAspect="1"/>
          </p:cNvPicPr>
          <p:nvPr/>
        </p:nvPicPr>
        <p:blipFill rotWithShape="1">
          <a:blip r:embed="rId3"/>
          <a:srcRect t="11275" b="2219"/>
          <a:stretch/>
        </p:blipFill>
        <p:spPr>
          <a:xfrm>
            <a:off x="437960" y="3486781"/>
            <a:ext cx="2047397" cy="2813403"/>
          </a:xfrm>
          <a:prstGeom prst="rect">
            <a:avLst/>
          </a:prstGeom>
        </p:spPr>
      </p:pic>
      <p:pic>
        <p:nvPicPr>
          <p:cNvPr id="7" name="Picture 6" descr="findingbeetle.jpg"/>
          <p:cNvPicPr>
            <a:picLocks noChangeAspect="1"/>
          </p:cNvPicPr>
          <p:nvPr/>
        </p:nvPicPr>
        <p:blipFill rotWithShape="1">
          <a:blip r:embed="rId4">
            <a:extLst>
              <a:ext uri="{28A0092B-C50C-407E-A947-70E740481C1C}">
                <a14:useLocalDpi xmlns:a14="http://schemas.microsoft.com/office/drawing/2010/main" val="0"/>
              </a:ext>
            </a:extLst>
          </a:blip>
          <a:srcRect l="2008" t="2668" r="10048" b="17329"/>
          <a:stretch/>
        </p:blipFill>
        <p:spPr>
          <a:xfrm>
            <a:off x="6492333" y="548157"/>
            <a:ext cx="2215250" cy="3034589"/>
          </a:xfrm>
          <a:prstGeom prst="rect">
            <a:avLst/>
          </a:prstGeom>
        </p:spPr>
      </p:pic>
      <p:pic>
        <p:nvPicPr>
          <p:cNvPr id="8" name="Picture 7" descr="found beetle.jpg"/>
          <p:cNvPicPr>
            <a:picLocks noChangeAspect="1"/>
          </p:cNvPicPr>
          <p:nvPr/>
        </p:nvPicPr>
        <p:blipFill rotWithShape="1">
          <a:blip r:embed="rId5">
            <a:extLst>
              <a:ext uri="{28A0092B-C50C-407E-A947-70E740481C1C}">
                <a14:useLocalDpi xmlns:a14="http://schemas.microsoft.com/office/drawing/2010/main" val="0"/>
              </a:ext>
            </a:extLst>
          </a:blip>
          <a:srcRect l="4110" t="17021" r="32601" b="4035"/>
          <a:stretch/>
        </p:blipFill>
        <p:spPr>
          <a:xfrm>
            <a:off x="6219214" y="4114768"/>
            <a:ext cx="2761488" cy="2185416"/>
          </a:xfrm>
          <a:prstGeom prst="rect">
            <a:avLst/>
          </a:prstGeom>
        </p:spPr>
      </p:pic>
      <p:sp>
        <p:nvSpPr>
          <p:cNvPr id="9" name="Down Arrow 8"/>
          <p:cNvSpPr/>
          <p:nvPr/>
        </p:nvSpPr>
        <p:spPr>
          <a:xfrm>
            <a:off x="7599958" y="3290690"/>
            <a:ext cx="461770" cy="824078"/>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4"/>
          <p:cNvPicPr>
            <a:picLocks noChangeAspect="1"/>
          </p:cNvPicPr>
          <p:nvPr/>
        </p:nvPicPr>
        <p:blipFill rotWithShape="1">
          <a:blip r:embed="rId6" cstate="print">
            <a:extLst>
              <a:ext uri="{28A0092B-C50C-407E-A947-70E740481C1C}">
                <a14:useLocalDpi xmlns:a14="http://schemas.microsoft.com/office/drawing/2010/main" val="0"/>
              </a:ext>
            </a:extLst>
          </a:blip>
          <a:srcRect l="14901" t="12802" r="12818" b="12802"/>
          <a:stretch/>
        </p:blipFill>
        <p:spPr>
          <a:xfrm>
            <a:off x="2938480" y="3083070"/>
            <a:ext cx="3108960" cy="2389632"/>
          </a:xfrm>
          <a:prstGeom prst="rect">
            <a:avLst/>
          </a:prstGeom>
        </p:spPr>
      </p:pic>
      <p:pic>
        <p:nvPicPr>
          <p:cNvPr id="10" name="Picture 9" descr="tre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047" y="532182"/>
            <a:ext cx="1518050" cy="2286004"/>
          </a:xfrm>
          <a:prstGeom prst="rect">
            <a:avLst/>
          </a:prstGeom>
        </p:spPr>
      </p:pic>
      <p:sp>
        <p:nvSpPr>
          <p:cNvPr id="12" name="Up Arrow 11"/>
          <p:cNvSpPr/>
          <p:nvPr/>
        </p:nvSpPr>
        <p:spPr>
          <a:xfrm>
            <a:off x="1269865" y="2217101"/>
            <a:ext cx="461770" cy="1331224"/>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354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anchor="t">
            <a:normAutofit/>
          </a:bodyPr>
          <a:lstStyle/>
          <a:p>
            <a:r>
              <a:rPr lang="en-US"/>
              <a:t>1.) Crunching data....</a:t>
            </a:r>
            <a:endParaRPr lang="en-US" dirty="0"/>
          </a:p>
          <a:p>
            <a:pPr algn="ctr"/>
            <a:r>
              <a:rPr lang="en-US"/>
              <a:t>Finding emergence weight....does it matter?</a:t>
            </a:r>
            <a:endParaRPr lang="en-US" dirty="0"/>
          </a:p>
          <a:p>
            <a:pPr algn="ctr"/>
            <a:r>
              <a:rPr lang="en-US"/>
              <a:t>emergence weight=0.021(elytra area)-3.850</a:t>
            </a:r>
            <a:endParaRPr lang="en-US" dirty="0"/>
          </a:p>
          <a:p>
            <a:pPr algn="ctr"/>
            <a:endParaRPr lang="en-US" dirty="0"/>
          </a:p>
          <a:p>
            <a:pPr algn="ctr"/>
            <a:endParaRPr lang="en-US" dirty="0"/>
          </a:p>
          <a:p>
            <a:pPr algn="ctr"/>
            <a:endParaRPr lang="en-US" dirty="0"/>
          </a:p>
        </p:txBody>
      </p:sp>
      <p:sp>
        <p:nvSpPr>
          <p:cNvPr id="3" name="Title 2"/>
          <p:cNvSpPr>
            <a:spLocks noGrp="1"/>
          </p:cNvSpPr>
          <p:nvPr>
            <p:ph type="title"/>
          </p:nvPr>
        </p:nvSpPr>
        <p:spPr/>
        <p:txBody>
          <a:bodyPr/>
          <a:lstStyle/>
          <a:p>
            <a:pPr algn="ctr"/>
            <a:r>
              <a:rPr lang="en-US" dirty="0"/>
              <a:t>What we found</a:t>
            </a:r>
          </a:p>
        </p:txBody>
      </p:sp>
      <p:pic>
        <p:nvPicPr>
          <p:cNvPr id="4" name="Picture 3" descr="Oryctes rhinoceros.jpg"/>
          <p:cNvPicPr>
            <a:picLocks noChangeAspect="1"/>
          </p:cNvPicPr>
          <p:nvPr/>
        </p:nvPicPr>
        <p:blipFill>
          <a:blip r:embed="rId3"/>
          <a:stretch>
            <a:fillRect/>
          </a:stretch>
        </p:blipFill>
        <p:spPr>
          <a:xfrm>
            <a:off x="3214403" y="3911860"/>
            <a:ext cx="2743200" cy="2057400"/>
          </a:xfrm>
          <a:prstGeom prst="rect">
            <a:avLst/>
          </a:prstGeom>
        </p:spPr>
      </p:pic>
      <p:sp>
        <p:nvSpPr>
          <p:cNvPr id="5" name="Left-Right Arrow 4"/>
          <p:cNvSpPr/>
          <p:nvPr/>
        </p:nvSpPr>
        <p:spPr>
          <a:xfrm rot="-2940000">
            <a:off x="2870648" y="3889253"/>
            <a:ext cx="1341702" cy="484187"/>
          </a:xfrm>
          <a:prstGeom prst="leftRigh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200400" y="3200400"/>
            <a:ext cx="2743200" cy="369332"/>
          </a:xfrm>
          <a:prstGeom prst="rect">
            <a:avLst/>
          </a:prstGeom>
        </p:spPr>
        <p:txBody>
          <a:bodyPr rtlCol="0">
            <a:spAutoFit/>
          </a:bodyPr>
          <a:lstStyle/>
          <a:p>
            <a:endParaRPr lang="en-US" dirty="0"/>
          </a:p>
        </p:txBody>
      </p:sp>
      <p:sp>
        <p:nvSpPr>
          <p:cNvPr id="9" name="Left-Right Arrow 8"/>
          <p:cNvSpPr/>
          <p:nvPr/>
        </p:nvSpPr>
        <p:spPr>
          <a:xfrm rot="2760000">
            <a:off x="4353101" y="3764902"/>
            <a:ext cx="1512372" cy="484188"/>
          </a:xfrm>
          <a:prstGeom prst="leftRigh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390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688433"/>
          </a:xfrm>
        </p:spPr>
        <p:txBody>
          <a:bodyPr>
            <a:normAutofit fontScale="90000"/>
          </a:bodyPr>
          <a:lstStyle/>
          <a:p>
            <a:pPr algn="ctr"/>
            <a:r>
              <a:rPr lang="en-US"/>
              <a:t>Trends...or not...</a:t>
            </a:r>
            <a:endParaRPr lang="en-US" dirty="0"/>
          </a:p>
        </p:txBody>
      </p:sp>
      <p:sp>
        <p:nvSpPr>
          <p:cNvPr id="8" name="Content Placeholder 7"/>
          <p:cNvSpPr>
            <a:spLocks noGrp="1"/>
          </p:cNvSpPr>
          <p:nvPr>
            <p:ph idx="1"/>
          </p:nvPr>
        </p:nvSpPr>
        <p:spPr>
          <a:xfrm>
            <a:off x="555625" y="847273"/>
            <a:ext cx="8229600" cy="5472565"/>
          </a:xfrm>
        </p:spPr>
        <p:txBody>
          <a:bodyPr vert="horz" anchor="t">
            <a:normAutofit/>
          </a:bodyPr>
          <a:lstStyle/>
          <a:p>
            <a:r>
              <a:rPr lang="en-US" dirty="0"/>
              <a:t/>
            </a:r>
            <a:br>
              <a:rPr lang="en-US" dirty="0"/>
            </a:br>
            <a:endParaRPr lang="en-US" dirty="0"/>
          </a:p>
          <a:p>
            <a:pPr algn="ctr"/>
            <a:endParaRPr lang="en-US" dirty="0"/>
          </a:p>
          <a:p>
            <a:pPr algn="ctr"/>
            <a:endParaRPr lang="en-US" dirty="0"/>
          </a:p>
        </p:txBody>
      </p:sp>
      <p:pic>
        <p:nvPicPr>
          <p:cNvPr id="4" name="Picture 3" descr="graph1.jpg"/>
          <p:cNvPicPr>
            <a:picLocks noChangeAspect="1"/>
          </p:cNvPicPr>
          <p:nvPr/>
        </p:nvPicPr>
        <p:blipFill>
          <a:blip r:embed="rId3"/>
          <a:stretch>
            <a:fillRect/>
          </a:stretch>
        </p:blipFill>
        <p:spPr>
          <a:xfrm>
            <a:off x="612317" y="1104652"/>
            <a:ext cx="3779837" cy="2560803"/>
          </a:xfrm>
          <a:prstGeom prst="rect">
            <a:avLst/>
          </a:prstGeom>
        </p:spPr>
      </p:pic>
      <p:pic>
        <p:nvPicPr>
          <p:cNvPr id="5" name="Picture 4" descr="graph2.jpg"/>
          <p:cNvPicPr>
            <a:picLocks noChangeAspect="1"/>
          </p:cNvPicPr>
          <p:nvPr/>
        </p:nvPicPr>
        <p:blipFill>
          <a:blip r:embed="rId4"/>
          <a:stretch>
            <a:fillRect/>
          </a:stretch>
        </p:blipFill>
        <p:spPr>
          <a:xfrm>
            <a:off x="4597565" y="1139577"/>
            <a:ext cx="3932238" cy="2514766"/>
          </a:xfrm>
          <a:prstGeom prst="rect">
            <a:avLst/>
          </a:prstGeom>
        </p:spPr>
      </p:pic>
      <p:pic>
        <p:nvPicPr>
          <p:cNvPr id="6" name="Picture 5" descr="graph3.jpg"/>
          <p:cNvPicPr>
            <a:picLocks noChangeAspect="1"/>
          </p:cNvPicPr>
          <p:nvPr/>
        </p:nvPicPr>
        <p:blipFill>
          <a:blip r:embed="rId5"/>
          <a:stretch>
            <a:fillRect/>
          </a:stretch>
        </p:blipFill>
        <p:spPr>
          <a:xfrm>
            <a:off x="534694" y="3835776"/>
            <a:ext cx="3913285" cy="2641292"/>
          </a:xfrm>
          <a:prstGeom prst="rect">
            <a:avLst/>
          </a:prstGeom>
        </p:spPr>
      </p:pic>
      <p:pic>
        <p:nvPicPr>
          <p:cNvPr id="7" name="Picture 6" descr="gtaph4.jpg"/>
          <p:cNvPicPr>
            <a:picLocks noChangeAspect="1"/>
          </p:cNvPicPr>
          <p:nvPr/>
        </p:nvPicPr>
        <p:blipFill>
          <a:blip r:embed="rId6"/>
          <a:stretch>
            <a:fillRect/>
          </a:stretch>
        </p:blipFill>
        <p:spPr>
          <a:xfrm>
            <a:off x="4624011" y="3832436"/>
            <a:ext cx="4000207" cy="2671763"/>
          </a:xfrm>
          <a:prstGeom prst="rect">
            <a:avLst/>
          </a:prstGeom>
        </p:spPr>
      </p:pic>
    </p:spTree>
    <p:extLst>
      <p:ext uri="{BB962C8B-B14F-4D97-AF65-F5344CB8AC3E}">
        <p14:creationId xmlns:p14="http://schemas.microsoft.com/office/powerpoint/2010/main" val="286769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394269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igures.jpg"/>
          <p:cNvPicPr>
            <a:picLocks noGrp="1" noChangeAspect="1"/>
          </p:cNvPicPr>
          <p:nvPr>
            <p:ph idx="1"/>
          </p:nvPr>
        </p:nvPicPr>
        <p:blipFill>
          <a:blip r:embed="rId3"/>
          <a:srcRect l="8928" t="9493" r="6238" b="31140"/>
          <a:stretch>
            <a:fillRect/>
          </a:stretch>
        </p:blipFill>
        <p:spPr>
          <a:xfrm>
            <a:off x="899627" y="964552"/>
            <a:ext cx="7217390" cy="2905772"/>
          </a:xfrm>
        </p:spPr>
      </p:pic>
      <p:sp>
        <p:nvSpPr>
          <p:cNvPr id="3" name="Title 2"/>
          <p:cNvSpPr>
            <a:spLocks noGrp="1"/>
          </p:cNvSpPr>
          <p:nvPr>
            <p:ph type="title"/>
          </p:nvPr>
        </p:nvSpPr>
        <p:spPr>
          <a:xfrm>
            <a:off x="457200" y="544513"/>
            <a:ext cx="8229600" cy="365222"/>
          </a:xfrm>
        </p:spPr>
        <p:txBody>
          <a:bodyPr>
            <a:normAutofit fontScale="90000"/>
          </a:bodyPr>
          <a:lstStyle/>
          <a:p>
            <a:pPr algn="ctr"/>
            <a:r>
              <a:rPr lang="en-US"/>
              <a:t>Trends!</a:t>
            </a:r>
            <a:endParaRPr lang="en-US" dirty="0"/>
          </a:p>
        </p:txBody>
      </p:sp>
      <p:sp>
        <p:nvSpPr>
          <p:cNvPr id="2" name="TextBox 1"/>
          <p:cNvSpPr txBox="1"/>
          <p:nvPr/>
        </p:nvSpPr>
        <p:spPr>
          <a:xfrm>
            <a:off x="429014" y="4072132"/>
            <a:ext cx="8440186" cy="369332"/>
          </a:xfrm>
          <a:prstGeom prst="rect">
            <a:avLst/>
          </a:prstGeom>
        </p:spPr>
        <p:txBody>
          <a:bodyPr rtlCol="0" anchor="t">
            <a:spAutoFit/>
          </a:bodyPr>
          <a:lstStyle/>
          <a:p>
            <a:endParaRPr lang="en-US" dirty="0">
              <a:solidFill>
                <a:srgbClr val="FFFFFF"/>
              </a:solidFill>
              <a:latin typeface="Arial" charset="0"/>
            </a:endParaRPr>
          </a:p>
        </p:txBody>
      </p:sp>
    </p:spTree>
    <p:extLst>
      <p:ext uri="{BB962C8B-B14F-4D97-AF65-F5344CB8AC3E}">
        <p14:creationId xmlns:p14="http://schemas.microsoft.com/office/powerpoint/2010/main" val="2354693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anchor="t">
            <a:normAutofit/>
          </a:bodyPr>
          <a:lstStyle/>
          <a:p>
            <a:r>
              <a:rPr lang="en-US"/>
              <a:t>1.) It works!</a:t>
            </a:r>
            <a:endParaRPr lang="en-US" dirty="0"/>
          </a:p>
          <a:p>
            <a:r>
              <a:rPr lang="en-US"/>
              <a:t>2.) If you want to find breeding sites use beetles with a %EW greater than 80%</a:t>
            </a:r>
            <a:endParaRPr lang="en-US" dirty="0"/>
          </a:p>
          <a:p>
            <a:r>
              <a:rPr lang="en-US"/>
              <a:t>3.)Technique that is transportable, affordable, an easy skill set to  master, and....kinda fun!</a:t>
            </a:r>
            <a:endParaRPr lang="en-US" dirty="0"/>
          </a:p>
          <a:p>
            <a:endParaRPr lang="en-US" dirty="0"/>
          </a:p>
        </p:txBody>
      </p:sp>
      <p:sp>
        <p:nvSpPr>
          <p:cNvPr id="3" name="Title 2"/>
          <p:cNvSpPr>
            <a:spLocks noGrp="1"/>
          </p:cNvSpPr>
          <p:nvPr>
            <p:ph type="title"/>
          </p:nvPr>
        </p:nvSpPr>
        <p:spPr>
          <a:xfrm>
            <a:off x="457200" y="152400"/>
            <a:ext cx="8229600" cy="897294"/>
          </a:xfrm>
        </p:spPr>
        <p:txBody>
          <a:bodyPr>
            <a:normAutofit fontScale="90000"/>
          </a:bodyPr>
          <a:lstStyle/>
          <a:p>
            <a:pPr algn="ctr"/>
            <a:r>
              <a:rPr lang="en-US"/>
              <a:t>What do these mean? Why do we care?</a:t>
            </a:r>
            <a:endParaRPr lang="en-US" dirty="0"/>
          </a:p>
        </p:txBody>
      </p:sp>
    </p:spTree>
    <p:extLst>
      <p:ext uri="{BB962C8B-B14F-4D97-AF65-F5344CB8AC3E}">
        <p14:creationId xmlns:p14="http://schemas.microsoft.com/office/powerpoint/2010/main" val="1361085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55675"/>
            <a:ext cx="8229600" cy="5433478"/>
          </a:xfrm>
        </p:spPr>
        <p:txBody>
          <a:bodyPr vert="horz" anchor="t">
            <a:normAutofit fontScale="77500" lnSpcReduction="20000"/>
          </a:bodyPr>
          <a:lstStyle/>
          <a:p>
            <a:r>
              <a:rPr lang="en-US"/>
              <a:t>Things to include in results: </a:t>
            </a:r>
            <a:endParaRPr lang="en-US" dirty="0"/>
          </a:p>
          <a:p>
            <a:r>
              <a:rPr lang="en-US"/>
              <a:t>graph trends (explain axis) </a:t>
            </a:r>
            <a:endParaRPr lang="en-US" dirty="0"/>
          </a:p>
          <a:p>
            <a:r>
              <a:rPr lang="en-US"/>
              <a:t>What emergence weight is how calculated (heaviest that they ever are and lose weight throughout their life) and how calc percent emergence weight (mass into field/calc emergence weight)</a:t>
            </a:r>
            <a:endParaRPr lang="en-US" dirty="0"/>
          </a:p>
          <a:p>
            <a:r>
              <a:rPr lang="en-US"/>
              <a:t>Difference between arboreal (less than 80% EW) and terrestrial sites (&gt;80%EW) so to find breeding sites use well fed beetles (&gt;80%)</a:t>
            </a:r>
            <a:endParaRPr lang="en-US" dirty="0"/>
          </a:p>
          <a:p>
            <a:r>
              <a:rPr lang="en-US"/>
              <a:t>Interesting landing sites, describe (trap, tree with multiple beetles, high up in the breadfruit tree couldn’t be found by dogs) include crowns (Hawaii breeding site) </a:t>
            </a:r>
            <a:endParaRPr lang="en-US" dirty="0"/>
          </a:p>
          <a:p>
            <a:r>
              <a:rPr lang="en-US"/>
              <a:t>Not significant by sex, EW, size, distance, </a:t>
            </a:r>
            <a:endParaRPr lang="en-US" dirty="0"/>
          </a:p>
          <a:p>
            <a:r>
              <a:rPr lang="en-US"/>
              <a:t>how far they flew-methods</a:t>
            </a:r>
            <a:endParaRPr lang="en-US" dirty="0"/>
          </a:p>
          <a:p>
            <a:r>
              <a:rPr lang="en-US"/>
              <a:t>-most went to trees (can breed in trees) breadfruit storm damaged cavity with multiple beetles...breeding site? dogs cant find it!  and coconut (2 beetles same tree)</a:t>
            </a:r>
            <a:endParaRPr lang="en-US" dirty="0"/>
          </a:p>
          <a:p>
            <a:r>
              <a:rPr lang="en-US"/>
              <a:t>-beetles UNDER barrel traps! (picture)</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0227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709188" y="1524000"/>
            <a:ext cx="7725623" cy="4572000"/>
          </a:xfrm>
          <a:prstGeom prst="rect">
            <a:avLst/>
          </a:prstGeom>
        </p:spPr>
      </p:pic>
      <p:sp>
        <p:nvSpPr>
          <p:cNvPr id="3" name="Title 2"/>
          <p:cNvSpPr>
            <a:spLocks noGrp="1"/>
          </p:cNvSpPr>
          <p:nvPr>
            <p:ph type="title"/>
          </p:nvPr>
        </p:nvSpPr>
        <p:spPr/>
        <p:txBody>
          <a:bodyPr/>
          <a:lstStyle/>
          <a:p>
            <a:pPr algn="ctr"/>
            <a:r>
              <a:rPr lang="en-US" dirty="0" smtClean="0"/>
              <a:t>Introduction</a:t>
            </a:r>
            <a:endParaRPr lang="en-US" dirty="0"/>
          </a:p>
        </p:txBody>
      </p:sp>
    </p:spTree>
    <p:extLst>
      <p:ext uri="{BB962C8B-B14F-4D97-AF65-F5344CB8AC3E}">
        <p14:creationId xmlns:p14="http://schemas.microsoft.com/office/powerpoint/2010/main" val="2639723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8670" y="1524000"/>
            <a:ext cx="6326659" cy="4572000"/>
          </a:xfrm>
        </p:spPr>
      </p:pic>
      <p:sp>
        <p:nvSpPr>
          <p:cNvPr id="3" name="Title 2"/>
          <p:cNvSpPr>
            <a:spLocks noGrp="1"/>
          </p:cNvSpPr>
          <p:nvPr>
            <p:ph type="title"/>
          </p:nvPr>
        </p:nvSpPr>
        <p:spPr/>
        <p:txBody>
          <a:bodyPr/>
          <a:lstStyle/>
          <a:p>
            <a:r>
              <a:rPr lang="en-US" dirty="0" smtClean="0"/>
              <a:t>Life cycle</a:t>
            </a:r>
            <a:endParaRPr lang="en-US" dirty="0"/>
          </a:p>
        </p:txBody>
      </p:sp>
    </p:spTree>
    <p:extLst>
      <p:ext uri="{BB962C8B-B14F-4D97-AF65-F5344CB8AC3E}">
        <p14:creationId xmlns:p14="http://schemas.microsoft.com/office/powerpoint/2010/main" val="3420354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476432" y="1524000"/>
            <a:ext cx="8191135" cy="4572000"/>
          </a:xfrm>
          <a:prstGeom prst="rect">
            <a:avLst/>
          </a:prstGeom>
        </p:spPr>
      </p:pic>
      <p:sp>
        <p:nvSpPr>
          <p:cNvPr id="3" name="Title 2"/>
          <p:cNvSpPr>
            <a:spLocks noGrp="1"/>
          </p:cNvSpPr>
          <p:nvPr>
            <p:ph type="title"/>
          </p:nvPr>
        </p:nvSpPr>
        <p:spPr/>
        <p:txBody>
          <a:bodyPr/>
          <a:lstStyle/>
          <a:p>
            <a:r>
              <a:rPr lang="en-US" dirty="0" smtClean="0"/>
              <a:t>Damage</a:t>
            </a:r>
            <a:endParaRPr lang="en-US" dirty="0"/>
          </a:p>
        </p:txBody>
      </p:sp>
    </p:spTree>
    <p:extLst>
      <p:ext uri="{BB962C8B-B14F-4D97-AF65-F5344CB8AC3E}">
        <p14:creationId xmlns:p14="http://schemas.microsoft.com/office/powerpoint/2010/main" val="3683919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Damage</a:t>
            </a:r>
            <a:endParaRPr lang="en-US" dirty="0"/>
          </a:p>
        </p:txBody>
      </p:sp>
      <p:pic>
        <p:nvPicPr>
          <p:cNvPr id="5" name="Content Placeholder 4"/>
          <p:cNvPicPr>
            <a:picLocks noGrp="1" noChangeAspect="1"/>
          </p:cNvPicPr>
          <p:nvPr>
            <p:ph idx="1"/>
          </p:nvPr>
        </p:nvPicPr>
        <p:blipFill>
          <a:blip r:embed="rId3"/>
          <a:stretch>
            <a:fillRect/>
          </a:stretch>
        </p:blipFill>
        <p:spPr>
          <a:xfrm>
            <a:off x="678477" y="1371600"/>
            <a:ext cx="7787046" cy="5149313"/>
          </a:xfrm>
          <a:prstGeom prst="rect">
            <a:avLst/>
          </a:prstGeom>
        </p:spPr>
      </p:pic>
    </p:spTree>
    <p:extLst>
      <p:ext uri="{BB962C8B-B14F-4D97-AF65-F5344CB8AC3E}">
        <p14:creationId xmlns:p14="http://schemas.microsoft.com/office/powerpoint/2010/main" val="406983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anchor="t">
            <a:normAutofit/>
          </a:bodyPr>
          <a:lstStyle/>
          <a:p>
            <a:r>
              <a:rPr lang="en-US" sz="3600" dirty="0"/>
              <a:t>Biocontrol</a:t>
            </a:r>
          </a:p>
          <a:p>
            <a:endParaRPr lang="en-US" sz="3600" dirty="0"/>
          </a:p>
          <a:p>
            <a:r>
              <a:rPr lang="en-US" sz="3600" dirty="0"/>
              <a:t>Traps and Lures</a:t>
            </a:r>
          </a:p>
          <a:p>
            <a:endParaRPr lang="en-US" sz="3600" dirty="0"/>
          </a:p>
          <a:p>
            <a:r>
              <a:rPr lang="en-US" sz="3600" dirty="0"/>
              <a:t>Trained Dogs and Removal of Breeding Sites</a:t>
            </a:r>
          </a:p>
        </p:txBody>
      </p:sp>
      <p:sp>
        <p:nvSpPr>
          <p:cNvPr id="3" name="Title 2"/>
          <p:cNvSpPr>
            <a:spLocks noGrp="1"/>
          </p:cNvSpPr>
          <p:nvPr>
            <p:ph type="title"/>
          </p:nvPr>
        </p:nvSpPr>
        <p:spPr/>
        <p:txBody>
          <a:bodyPr/>
          <a:lstStyle/>
          <a:p>
            <a:r>
              <a:rPr lang="en-US" dirty="0" smtClean="0"/>
              <a:t>Control Methods</a:t>
            </a:r>
            <a:endParaRPr lang="en-US" dirty="0"/>
          </a:p>
        </p:txBody>
      </p:sp>
    </p:spTree>
    <p:extLst>
      <p:ext uri="{BB962C8B-B14F-4D97-AF65-F5344CB8AC3E}">
        <p14:creationId xmlns:p14="http://schemas.microsoft.com/office/powerpoint/2010/main" val="1423938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0368" y="1478733"/>
            <a:ext cx="8229600" cy="4572000"/>
          </a:xfrm>
        </p:spPr>
        <p:txBody>
          <a:bodyPr vert="horz" anchor="t">
            <a:normAutofit/>
          </a:bodyPr>
          <a:lstStyle/>
          <a:p>
            <a:endParaRPr lang="en-US" dirty="0"/>
          </a:p>
          <a:p>
            <a:endParaRPr lang="en-US" dirty="0"/>
          </a:p>
        </p:txBody>
      </p:sp>
      <p:sp>
        <p:nvSpPr>
          <p:cNvPr id="3" name="Title 2"/>
          <p:cNvSpPr>
            <a:spLocks noGrp="1"/>
          </p:cNvSpPr>
          <p:nvPr>
            <p:ph type="title"/>
          </p:nvPr>
        </p:nvSpPr>
        <p:spPr>
          <a:xfrm>
            <a:off x="525101" y="107133"/>
            <a:ext cx="8229600" cy="1219200"/>
          </a:xfrm>
        </p:spPr>
        <p:txBody>
          <a:bodyPr/>
          <a:lstStyle/>
          <a:p>
            <a:r>
              <a:rPr lang="en-US" dirty="0"/>
              <a:t>Biocontrol and </a:t>
            </a:r>
            <a:r>
              <a:rPr lang="en-US" dirty="0">
                <a:latin typeface="Constantia" charset="0"/>
              </a:rPr>
              <a:t>Traps and Lures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25" y="1511300"/>
            <a:ext cx="2220284" cy="2286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13" y="3954463"/>
            <a:ext cx="2197649" cy="2355850"/>
          </a:xfrm>
          <a:prstGeom prst="rect">
            <a:avLst/>
          </a:prstGeom>
        </p:spPr>
      </p:pic>
      <p:pic>
        <p:nvPicPr>
          <p:cNvPr id="6" name="Content Placeholder 3"/>
          <p:cNvPicPr>
            <a:picLocks noChangeAspect="1"/>
          </p:cNvPicPr>
          <p:nvPr/>
        </p:nvPicPr>
        <p:blipFill>
          <a:blip r:embed="rId5"/>
          <a:stretch>
            <a:fillRect/>
          </a:stretch>
        </p:blipFill>
        <p:spPr>
          <a:xfrm>
            <a:off x="3411538" y="1522413"/>
            <a:ext cx="2058987" cy="4466705"/>
          </a:xfrm>
          <a:prstGeom prst="rect">
            <a:avLst/>
          </a:prstGeom>
        </p:spPr>
      </p:pic>
      <p:pic>
        <p:nvPicPr>
          <p:cNvPr id="7" name="Picture 6"/>
          <p:cNvPicPr>
            <a:picLocks noChangeAspect="1"/>
          </p:cNvPicPr>
          <p:nvPr/>
        </p:nvPicPr>
        <p:blipFill>
          <a:blip r:embed="rId6"/>
          <a:stretch>
            <a:fillRect/>
          </a:stretch>
        </p:blipFill>
        <p:spPr>
          <a:xfrm>
            <a:off x="5632450" y="3759200"/>
            <a:ext cx="3277678" cy="2216244"/>
          </a:xfrm>
          <a:prstGeom prst="rect">
            <a:avLst/>
          </a:prstGeom>
        </p:spPr>
      </p:pic>
      <p:pic>
        <p:nvPicPr>
          <p:cNvPr id="8" name="Picture 7"/>
          <p:cNvPicPr>
            <a:picLocks noChangeAspect="1"/>
          </p:cNvPicPr>
          <p:nvPr/>
        </p:nvPicPr>
        <p:blipFill>
          <a:blip r:embed="rId7"/>
          <a:stretch>
            <a:fillRect/>
          </a:stretch>
        </p:blipFill>
        <p:spPr>
          <a:xfrm>
            <a:off x="5623422" y="1535883"/>
            <a:ext cx="3285770" cy="1970685"/>
          </a:xfrm>
          <a:prstGeom prst="rect">
            <a:avLst/>
          </a:prstGeom>
        </p:spPr>
      </p:pic>
    </p:spTree>
    <p:extLst>
      <p:ext uri="{BB962C8B-B14F-4D97-AF65-F5344CB8AC3E}">
        <p14:creationId xmlns:p14="http://schemas.microsoft.com/office/powerpoint/2010/main" val="4240409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949171" y="1501507"/>
            <a:ext cx="7245657" cy="4830438"/>
          </a:xfrm>
          <a:prstGeom prst="rect">
            <a:avLst/>
          </a:prstGeom>
        </p:spPr>
      </p:pic>
      <p:sp>
        <p:nvSpPr>
          <p:cNvPr id="3" name="Title 2"/>
          <p:cNvSpPr>
            <a:spLocks noGrp="1"/>
          </p:cNvSpPr>
          <p:nvPr>
            <p:ph type="title"/>
          </p:nvPr>
        </p:nvSpPr>
        <p:spPr/>
        <p:txBody>
          <a:bodyPr/>
          <a:lstStyle/>
          <a:p>
            <a:r>
              <a:rPr lang="en-US" dirty="0" smtClean="0"/>
              <a:t>Trained Dogs</a:t>
            </a:r>
            <a:endParaRPr lang="en-US" dirty="0"/>
          </a:p>
        </p:txBody>
      </p:sp>
    </p:spTree>
    <p:extLst>
      <p:ext uri="{BB962C8B-B14F-4D97-AF65-F5344CB8AC3E}">
        <p14:creationId xmlns:p14="http://schemas.microsoft.com/office/powerpoint/2010/main" val="194023641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ヒラギノ角ゴ Pro W3"/>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Paper.thmx</Template>
  <TotalTime>758</TotalTime>
  <Words>338</Words>
  <Application>Microsoft Office PowerPoint</Application>
  <PresentationFormat>On-screen Show (4:3)</PresentationFormat>
  <Paragraphs>59</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Paper</vt:lpstr>
      <vt:lpstr>Judas Beetles</vt:lpstr>
      <vt:lpstr>PowerPoint Presentation</vt:lpstr>
      <vt:lpstr>Introduction</vt:lpstr>
      <vt:lpstr>Life cycle</vt:lpstr>
      <vt:lpstr>Damage</vt:lpstr>
      <vt:lpstr>Damage</vt:lpstr>
      <vt:lpstr>Control Methods</vt:lpstr>
      <vt:lpstr>Biocontrol and Traps and Lures</vt:lpstr>
      <vt:lpstr>Trained Dogs</vt:lpstr>
      <vt:lpstr>Our Project is Better!</vt:lpstr>
      <vt:lpstr>Our Project is Better!</vt:lpstr>
      <vt:lpstr>How? Step 1: Get beetles for experimentation</vt:lpstr>
      <vt:lpstr>How? Step 2: Record beetle data and attach transmitters</vt:lpstr>
      <vt:lpstr>Where?</vt:lpstr>
      <vt:lpstr>Where?</vt:lpstr>
      <vt:lpstr>How? Step 3.) Release!!!</vt:lpstr>
      <vt:lpstr>How? Step 4.)Follow up</vt:lpstr>
      <vt:lpstr>What we found</vt:lpstr>
      <vt:lpstr>Trends...or not...</vt:lpstr>
      <vt:lpstr>Trends!</vt:lpstr>
      <vt:lpstr>What do these mean? Why do we care?</vt:lpstr>
      <vt:lpstr>PowerPoint Presentation</vt:lpstr>
    </vt:vector>
  </TitlesOfParts>
  <Company>Eastern Mennonite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dc:title>
  <dc:creator>Katherine Lehman</dc:creator>
  <cp:lastModifiedBy>Diego Barahona</cp:lastModifiedBy>
  <cp:revision>119</cp:revision>
  <cp:lastPrinted>2015-11-07T20:57:49Z</cp:lastPrinted>
  <dcterms:created xsi:type="dcterms:W3CDTF">2015-11-07T13:49:20Z</dcterms:created>
  <dcterms:modified xsi:type="dcterms:W3CDTF">2015-12-01T16:27:31Z</dcterms:modified>
</cp:coreProperties>
</file>